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82" r:id="rId3"/>
    <p:sldId id="274" r:id="rId4"/>
    <p:sldId id="318" r:id="rId5"/>
    <p:sldId id="320" r:id="rId6"/>
    <p:sldId id="319" r:id="rId7"/>
    <p:sldId id="322" r:id="rId8"/>
    <p:sldId id="321" r:id="rId9"/>
    <p:sldId id="32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918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4AA7C2-E8DC-467C-9833-F833067453C2}" type="datetimeFigureOut">
              <a:rPr lang="en-US" smtClean="0"/>
              <a:pPr/>
              <a:t>15-Mar-19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1A8E8C-7000-4BD7-A278-0C13557904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350BE-36FB-48B8-BC3B-BF82FA8A4B16}" type="datetime1">
              <a:rPr lang="en-US" smtClean="0"/>
              <a:pPr/>
              <a:t>15-Mar-19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D951-FD7A-4EA6-9971-BA4650F5F282}" type="datetime1">
              <a:rPr lang="en-US" smtClean="0"/>
              <a:pPr/>
              <a:t>15-Mar-19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DDA1A-1160-4810-A009-9384DF143964}" type="datetime1">
              <a:rPr lang="en-US" smtClean="0"/>
              <a:pPr/>
              <a:t>15-Mar-19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B8CA7-DF52-4574-B28B-BF67C425F74E}" type="datetime1">
              <a:rPr lang="en-US" smtClean="0"/>
              <a:pPr/>
              <a:t>15-Mar-19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388C-ACCE-4EF5-AD2C-86A2C6495869}" type="datetime1">
              <a:rPr lang="en-US" smtClean="0"/>
              <a:pPr/>
              <a:t>15-Mar-19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2A2DB-E9A4-4F11-9A97-3D805873123B}" type="datetime1">
              <a:rPr lang="en-US" smtClean="0"/>
              <a:pPr/>
              <a:t>15-Mar-19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D039D-4B07-4C92-99B2-D30586816A68}" type="datetime1">
              <a:rPr lang="en-US" smtClean="0"/>
              <a:pPr/>
              <a:t>15-Mar-19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C0F6-D106-4D90-B6A1-515B7FD8F0C8}" type="datetime1">
              <a:rPr lang="en-US" smtClean="0"/>
              <a:pPr/>
              <a:t>15-Mar-19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9723-2437-47C8-833A-EDB2EBB6A5A1}" type="datetime1">
              <a:rPr lang="en-US" smtClean="0"/>
              <a:pPr/>
              <a:t>15-Mar-19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C9E6-3B8B-4571-9128-858A99C98B86}" type="datetime1">
              <a:rPr lang="en-US" smtClean="0"/>
              <a:pPr/>
              <a:t>15-Mar-19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141EB-C6BD-49FF-BC05-BF0312C62789}" type="datetime1">
              <a:rPr lang="en-US" smtClean="0"/>
              <a:pPr/>
              <a:t>15-Mar-19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1E575-74B0-4F22-8519-3F96FB7A2B3A}" type="datetime1">
              <a:rPr lang="en-US" smtClean="0"/>
              <a:pPr/>
              <a:t>15-Mar-19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final_colo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47800" cy="685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1506" y="762000"/>
            <a:ext cx="7772400" cy="457200"/>
          </a:xfrm>
        </p:spPr>
        <p:txBody>
          <a:bodyPr>
            <a:normAutofit fontScale="90000"/>
          </a:bodyPr>
          <a:lstStyle/>
          <a:p>
            <a:r>
              <a:rPr lang="en-US" sz="1800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Development of master curricula for natural disasters risk management in Western Balkan countries</a:t>
            </a:r>
            <a:endParaRPr lang="bs-Latn-BA" sz="1800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76400"/>
            <a:ext cx="6400800" cy="1143000"/>
          </a:xfrm>
        </p:spPr>
        <p:txBody>
          <a:bodyPr/>
          <a:lstStyle/>
          <a:p>
            <a:r>
              <a:rPr lang="sr-Latn-BA" dirty="0" smtClean="0">
                <a:solidFill>
                  <a:srgbClr val="41918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Financial plan and its realization</a:t>
            </a:r>
            <a:endParaRPr lang="bs-Latn-BA" dirty="0">
              <a:solidFill>
                <a:srgbClr val="41918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95400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 txBox="1">
            <a:spLocks/>
          </p:cNvSpPr>
          <p:nvPr/>
        </p:nvSpPr>
        <p:spPr>
          <a:xfrm>
            <a:off x="685800" y="2667000"/>
            <a:ext cx="77724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BA" sz="1800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Milan Gocić</a:t>
            </a:r>
          </a:p>
          <a:p>
            <a:r>
              <a:rPr lang="sr-Latn-BA" sz="1800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University of Niš</a:t>
            </a:r>
            <a:endParaRPr lang="bs-Latn-BA" sz="1800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85800" y="4953000"/>
            <a:ext cx="7772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BA" sz="1800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Fifth Steering Committee meeting/ 20</a:t>
            </a:r>
            <a:r>
              <a:rPr lang="en-GB" sz="1800" baseline="30000" dirty="0" err="1" smtClean="0">
                <a:solidFill>
                  <a:srgbClr val="002060"/>
                </a:solidFill>
                <a:latin typeface="Book Antiqua" panose="02040602050305030304" pitchFamily="18" charset="0"/>
              </a:rPr>
              <a:t>th</a:t>
            </a:r>
            <a:r>
              <a:rPr lang="sr-Latn-BA" sz="1800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 March 2019</a:t>
            </a:r>
            <a:endParaRPr lang="bs-Latn-BA" sz="1800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352800" y="3733800"/>
            <a:ext cx="2325688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bs-Latn-BA" sz="1800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0" y="6057781"/>
            <a:ext cx="9144000" cy="80021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1200" dirty="0">
                <a:effectLst/>
                <a:latin typeface="Book Antiqua"/>
                <a:ea typeface="Calibri"/>
                <a:cs typeface="Times New Roman"/>
              </a:rPr>
              <a:t>Project number:  </a:t>
            </a:r>
            <a:r>
              <a:rPr lang="sr-Latn-RS" sz="1200" dirty="0" smtClean="0">
                <a:effectLst/>
                <a:latin typeface="Book Antiqua"/>
                <a:ea typeface="Calibri"/>
                <a:cs typeface="Times New Roman"/>
              </a:rPr>
              <a:t>5</a:t>
            </a:r>
            <a:r>
              <a:rPr lang="en-US" sz="1200" dirty="0" smtClean="0">
                <a:latin typeface="Book Antiqua"/>
                <a:ea typeface="Calibri"/>
                <a:cs typeface="Times New Roman"/>
              </a:rPr>
              <a:t>73806-EPP-1-2016-1-RS-EPPKA2-CBHE-JP</a:t>
            </a:r>
            <a:endParaRPr lang="bs-Latn-BA" sz="1200" dirty="0">
              <a:latin typeface="Book Antiqua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sz="1200" dirty="0">
                <a:effectLst/>
                <a:latin typeface="Book Antiqua"/>
                <a:ea typeface="Calibri"/>
                <a:cs typeface="Times New Roman"/>
              </a:rPr>
              <a:t> </a:t>
            </a:r>
            <a:endParaRPr lang="bs-Latn-BA" sz="1200" dirty="0">
              <a:effectLst/>
              <a:latin typeface="Book Antiqua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bs-Latn-BA" sz="1100" i="1" dirty="0">
                <a:effectLst/>
                <a:latin typeface="Book Antiqua"/>
                <a:ea typeface="Calibri"/>
                <a:cs typeface="Times New Roman"/>
              </a:rPr>
              <a:t>"This project has been funded with support from the European Commission. This publication </a:t>
            </a:r>
            <a:r>
              <a:rPr lang="bs-Latn-BA" sz="1100" i="1" dirty="0" smtClean="0">
                <a:effectLst/>
                <a:latin typeface="Book Antiqua"/>
                <a:ea typeface="Calibri"/>
                <a:cs typeface="Times New Roman"/>
              </a:rPr>
              <a:t>reflects </a:t>
            </a:r>
            <a:r>
              <a:rPr lang="bs-Latn-BA" sz="1100" i="1" dirty="0">
                <a:effectLst/>
                <a:latin typeface="Book Antiqua"/>
                <a:ea typeface="Calibri"/>
                <a:cs typeface="Times New Roman"/>
              </a:rPr>
              <a:t>the views only of the author, and the Commission cannot be held responsible for any use which may be made of the information contained therein"</a:t>
            </a:r>
            <a:endParaRPr lang="bs-Latn-BA" sz="1200" dirty="0">
              <a:effectLst/>
              <a:latin typeface="Book Antiqua"/>
              <a:ea typeface="Calibri"/>
              <a:cs typeface="Times New Roman"/>
            </a:endParaRPr>
          </a:p>
        </p:txBody>
      </p:sp>
      <p:pic>
        <p:nvPicPr>
          <p:cNvPr id="10" name="Picture 9" descr="http://rewbc.ni.ac.rs/wp-content/uploads/2016/02/University-NIS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3810000"/>
            <a:ext cx="114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 descr="eu_flag_co_funded_pos_[rgb]_right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467600" y="152400"/>
            <a:ext cx="1676400" cy="4095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5395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74700"/>
            <a:ext cx="8229600" cy="749300"/>
          </a:xfrm>
        </p:spPr>
        <p:txBody>
          <a:bodyPr>
            <a:normAutofit fontScale="90000"/>
          </a:bodyPr>
          <a:lstStyle/>
          <a:p>
            <a:r>
              <a:rPr lang="bs-Latn-BA" dirty="0" smtClean="0">
                <a:solidFill>
                  <a:srgbClr val="419182"/>
                </a:solidFill>
                <a:latin typeface="Book Antiqua" panose="02040602050305030304" pitchFamily="18" charset="0"/>
              </a:rPr>
              <a:t>NatRisk budget info</a:t>
            </a:r>
            <a:endParaRPr lang="bs-Latn-BA" dirty="0">
              <a:solidFill>
                <a:srgbClr val="419182"/>
              </a:solidFill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525963"/>
          </a:xfrm>
        </p:spPr>
        <p:txBody>
          <a:bodyPr>
            <a:no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latin typeface="Book Antiqua" pitchFamily="18" charset="0"/>
                <a:cs typeface="Times New Roman" pitchFamily="18" charset="0"/>
              </a:rPr>
              <a:t>The grant shall be of a maximum of </a:t>
            </a: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EUR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 </a:t>
            </a:r>
            <a:r>
              <a:rPr lang="x-none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1,245,74</a:t>
            </a:r>
            <a:r>
              <a:rPr lang="nl-BE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6</a:t>
            </a:r>
            <a:r>
              <a:rPr lang="x-none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.00</a:t>
            </a:r>
            <a:r>
              <a:rPr lang="nl-BE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Book Antiqua" pitchFamily="18" charset="0"/>
                <a:cs typeface="Times New Roman" pitchFamily="18" charset="0"/>
              </a:rPr>
              <a:t>and shall take the form of: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BE" sz="2000" dirty="0" smtClean="0">
              <a:latin typeface="Book Antiqua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nl-BE" sz="2000" dirty="0" smtClean="0">
                <a:latin typeface="Book Antiqua" pitchFamily="18" charset="0"/>
                <a:cs typeface="Times New Roman" pitchFamily="18" charset="0"/>
              </a:rPr>
              <a:t>Staff costs: 		</a:t>
            </a:r>
            <a:r>
              <a:rPr lang="x-none" sz="2000" smtClean="0">
                <a:latin typeface="Book Antiqua" pitchFamily="18" charset="0"/>
                <a:cs typeface="Times New Roman" pitchFamily="18" charset="0"/>
              </a:rPr>
              <a:t> </a:t>
            </a:r>
            <a:r>
              <a:rPr lang="sr-Latn-RS" sz="2000" dirty="0" smtClean="0">
                <a:latin typeface="Book Antiqua" pitchFamily="18" charset="0"/>
                <a:cs typeface="Times New Roman" pitchFamily="18" charset="0"/>
              </a:rPr>
              <a:t>	</a:t>
            </a:r>
            <a:r>
              <a:rPr lang="nl-BE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3</a:t>
            </a:r>
            <a:r>
              <a:rPr lang="x-none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50,</a:t>
            </a:r>
            <a:r>
              <a:rPr lang="sr-Latn-R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638</a:t>
            </a:r>
            <a:r>
              <a:rPr lang="nl-BE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 EUR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nl-BE" sz="2000" dirty="0" smtClean="0">
                <a:latin typeface="Book Antiqua" pitchFamily="18" charset="0"/>
                <a:cs typeface="Times New Roman" pitchFamily="18" charset="0"/>
              </a:rPr>
              <a:t>Travel costs: 	               </a:t>
            </a:r>
            <a:r>
              <a:rPr lang="x-none" sz="2000" smtClean="0">
                <a:latin typeface="Book Antiqua" pitchFamily="18" charset="0"/>
                <a:cs typeface="Times New Roman" pitchFamily="18" charset="0"/>
              </a:rPr>
              <a:t>  </a:t>
            </a:r>
            <a:r>
              <a:rPr lang="sr-Latn-RS" sz="2000" dirty="0" smtClean="0">
                <a:latin typeface="Book Antiqua" pitchFamily="18" charset="0"/>
                <a:cs typeface="Times New Roman" pitchFamily="18" charset="0"/>
              </a:rPr>
              <a:t> 	  </a:t>
            </a:r>
            <a:r>
              <a:rPr lang="sr-Latn-R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78</a:t>
            </a:r>
            <a:r>
              <a:rPr lang="x-none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,</a:t>
            </a:r>
            <a:r>
              <a:rPr lang="sr-Latn-R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98</a:t>
            </a:r>
            <a:r>
              <a:rPr lang="nl-BE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0 EUR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nl-BE" sz="2000" dirty="0" smtClean="0">
                <a:latin typeface="Book Antiqua" pitchFamily="18" charset="0"/>
                <a:cs typeface="Times New Roman" pitchFamily="18" charset="0"/>
              </a:rPr>
              <a:t>Costs of stay                  </a:t>
            </a:r>
            <a:r>
              <a:rPr lang="sr-Latn-RS" sz="2000" dirty="0" smtClean="0">
                <a:latin typeface="Book Antiqua" pitchFamily="18" charset="0"/>
                <a:cs typeface="Times New Roman" pitchFamily="18" charset="0"/>
              </a:rPr>
              <a:t> 	</a:t>
            </a:r>
            <a:r>
              <a:rPr lang="nl-BE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1</a:t>
            </a:r>
            <a:r>
              <a:rPr lang="x-none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8</a:t>
            </a:r>
            <a:r>
              <a:rPr lang="sr-Latn-R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2</a:t>
            </a:r>
            <a:r>
              <a:rPr lang="x-none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,</a:t>
            </a:r>
            <a:r>
              <a:rPr lang="sr-Latn-R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715</a:t>
            </a:r>
            <a:r>
              <a:rPr lang="nl-BE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 EUR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nl-BE" sz="2000" dirty="0" smtClean="0">
                <a:latin typeface="Book Antiqua" pitchFamily="18" charset="0"/>
                <a:cs typeface="Times New Roman" pitchFamily="18" charset="0"/>
              </a:rPr>
              <a:t>Equipment costs:	</a:t>
            </a:r>
            <a:r>
              <a:rPr lang="sr-Latn-RS" sz="2000" dirty="0" smtClean="0">
                <a:latin typeface="Book Antiqua" pitchFamily="18" charset="0"/>
                <a:cs typeface="Times New Roman" pitchFamily="18" charset="0"/>
              </a:rPr>
              <a:t>  	</a:t>
            </a:r>
            <a:r>
              <a:rPr lang="sr-Latn-R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2</a:t>
            </a:r>
            <a:r>
              <a:rPr lang="x-none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64,</a:t>
            </a:r>
            <a:r>
              <a:rPr lang="nl-BE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8</a:t>
            </a:r>
            <a:r>
              <a:rPr lang="x-none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0</a:t>
            </a:r>
            <a:r>
              <a:rPr lang="nl-BE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0 EUR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nl-BE" sz="2000" dirty="0" smtClean="0">
                <a:latin typeface="Book Antiqua" pitchFamily="18" charset="0"/>
                <a:cs typeface="Times New Roman" pitchFamily="18" charset="0"/>
              </a:rPr>
              <a:t>Subcontracting: 	</a:t>
            </a:r>
            <a:r>
              <a:rPr lang="sr-Latn-RS" sz="2000" dirty="0" smtClean="0">
                <a:latin typeface="Book Antiqua" pitchFamily="18" charset="0"/>
                <a:cs typeface="Times New Roman" pitchFamily="18" charset="0"/>
              </a:rPr>
              <a:t>  </a:t>
            </a:r>
            <a:r>
              <a:rPr lang="nl-BE" sz="2000" dirty="0" smtClean="0">
                <a:latin typeface="Book Antiqua" pitchFamily="18" charset="0"/>
                <a:cs typeface="Times New Roman" pitchFamily="18" charset="0"/>
              </a:rPr>
              <a:t>  </a:t>
            </a:r>
            <a:r>
              <a:rPr lang="sr-Latn-RS" sz="2000" dirty="0" smtClean="0">
                <a:latin typeface="Book Antiqua" pitchFamily="18" charset="0"/>
                <a:cs typeface="Times New Roman" pitchFamily="18" charset="0"/>
              </a:rPr>
              <a:t>	  </a:t>
            </a:r>
            <a:r>
              <a:rPr lang="x-none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48,</a:t>
            </a:r>
            <a:r>
              <a:rPr lang="nl-BE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000 EUR</a:t>
            </a:r>
            <a:endParaRPr lang="x-none" sz="2000" b="1" smtClean="0">
              <a:solidFill>
                <a:schemeClr val="tx2">
                  <a:lumMod val="60000"/>
                  <a:lumOff val="40000"/>
                </a:schemeClr>
              </a:solidFill>
              <a:latin typeface="Book Antiqua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x-none" sz="2000" smtClean="0">
                <a:latin typeface="Book Antiqua" pitchFamily="18" charset="0"/>
                <a:cs typeface="Times New Roman" pitchFamily="18" charset="0"/>
              </a:rPr>
              <a:t>Special Mobility Strand: </a:t>
            </a:r>
            <a:r>
              <a:rPr lang="sr-Latn-RS" sz="2000" dirty="0" smtClean="0">
                <a:latin typeface="Book Antiqua" pitchFamily="18" charset="0"/>
                <a:cs typeface="Times New Roman" pitchFamily="18" charset="0"/>
              </a:rPr>
              <a:t>	</a:t>
            </a:r>
            <a:r>
              <a:rPr lang="x-none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320,</a:t>
            </a:r>
            <a:r>
              <a:rPr lang="sr-Latn-R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613</a:t>
            </a:r>
            <a:r>
              <a:rPr lang="x-none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 EUR</a:t>
            </a:r>
            <a:endParaRPr lang="nl-BE" sz="2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Book Antiqua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nl-BE" sz="2000" u="sng" dirty="0" smtClean="0">
              <a:latin typeface="Book Antiqua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nl-BE" sz="2000" dirty="0" smtClean="0">
                <a:latin typeface="Book Antiqua" pitchFamily="18" charset="0"/>
                <a:cs typeface="Times New Roman" pitchFamily="18" charset="0"/>
              </a:rPr>
              <a:t>Total project expenditures: </a:t>
            </a:r>
            <a:r>
              <a:rPr lang="sr-Latn-RS" sz="2000" dirty="0" smtClean="0">
                <a:latin typeface="Book Antiqua" pitchFamily="18" charset="0"/>
                <a:cs typeface="Times New Roman" pitchFamily="18" charset="0"/>
              </a:rPr>
              <a:t>      </a:t>
            </a:r>
            <a:r>
              <a:rPr lang="x-none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1,245,74</a:t>
            </a:r>
            <a:r>
              <a:rPr lang="nl-BE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6 EUR</a:t>
            </a:r>
            <a:endParaRPr lang="sr-Latn-RS" sz="2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Book Antiqua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sr-Latn-RS" sz="2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Book Antiqua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723900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981200" y="152400"/>
            <a:ext cx="5562600" cy="380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Development of master curricula for natural disasters risk management in Western Balkan countries</a:t>
            </a:r>
            <a:endParaRPr lang="bs-Latn-BA" sz="1400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pic>
        <p:nvPicPr>
          <p:cNvPr id="12" name="Picture 11" descr="final_colo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47800" cy="685800"/>
          </a:xfrm>
          <a:prstGeom prst="rect">
            <a:avLst/>
          </a:prstGeom>
        </p:spPr>
      </p:pic>
      <p:pic>
        <p:nvPicPr>
          <p:cNvPr id="13" name="Picture 12" descr="eu_flag_co_funded_pos_[rgb]_right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67600" y="152400"/>
            <a:ext cx="1676400" cy="4095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3328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55700"/>
            <a:ext cx="8229600" cy="749300"/>
          </a:xfrm>
        </p:spPr>
        <p:txBody>
          <a:bodyPr>
            <a:normAutofit fontScale="90000"/>
          </a:bodyPr>
          <a:lstStyle/>
          <a:p>
            <a:r>
              <a:rPr lang="sr-Latn-RS" sz="3600" dirty="0" smtClean="0">
                <a:solidFill>
                  <a:srgbClr val="419182"/>
                </a:solidFill>
                <a:latin typeface="Book Antiqua" panose="02040602050305030304" pitchFamily="18" charset="0"/>
              </a:rPr>
              <a:t>Second i</a:t>
            </a:r>
            <a:r>
              <a:rPr lang="x-none" sz="3600" smtClean="0">
                <a:solidFill>
                  <a:srgbClr val="419182"/>
                </a:solidFill>
                <a:latin typeface="Book Antiqua" panose="02040602050305030304" pitchFamily="18" charset="0"/>
              </a:rPr>
              <a:t>nstallment </a:t>
            </a:r>
            <a:r>
              <a:rPr lang="x-none" sz="3600" dirty="0" smtClean="0">
                <a:solidFill>
                  <a:srgbClr val="419182"/>
                </a:solidFill>
                <a:latin typeface="Book Antiqua" panose="02040602050305030304" pitchFamily="18" charset="0"/>
              </a:rPr>
              <a:t>from EACEA</a:t>
            </a:r>
            <a:r>
              <a:rPr lang="en-US" sz="3600" dirty="0" smtClean="0">
                <a:solidFill>
                  <a:srgbClr val="419182"/>
                </a:solidFill>
                <a:latin typeface="Book Antiqua" panose="02040602050305030304" pitchFamily="18" charset="0"/>
              </a:rPr>
              <a:t> to the Project coordinator</a:t>
            </a:r>
            <a:r>
              <a:rPr lang="nl-BE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nl-BE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</a:br>
            <a:endParaRPr lang="bs-Latn-BA" dirty="0">
              <a:solidFill>
                <a:srgbClr val="419182"/>
              </a:solidFill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525963"/>
          </a:xfrm>
        </p:spPr>
        <p:txBody>
          <a:bodyPr>
            <a:noAutofit/>
          </a:bodyPr>
          <a:lstStyle/>
          <a:p>
            <a:pPr lvl="1" eaLnBrk="0" hangingPunct="0">
              <a:buNone/>
              <a:defRPr/>
            </a:pPr>
            <a:endParaRPr lang="sr-Latn-RS" sz="2400" kern="0" dirty="0" smtClean="0">
              <a:latin typeface="Book Antiqua" pitchFamily="18" charset="0"/>
              <a:cs typeface="Times New Roman" pitchFamily="18" charset="0"/>
            </a:endParaRPr>
          </a:p>
          <a:p>
            <a:pPr lvl="1" eaLnBrk="0" hangingPunct="0">
              <a:buFont typeface="Wingdings" pitchFamily="2" charset="2"/>
              <a:buChar char="Ø"/>
              <a:defRPr/>
            </a:pPr>
            <a:r>
              <a:rPr lang="sr-Latn-RS" sz="2400" b="1" dirty="0" smtClean="0">
                <a:latin typeface="Book Antiqua" pitchFamily="18" charset="0"/>
                <a:cs typeface="Times New Roman" pitchFamily="18" charset="0"/>
              </a:rPr>
              <a:t>First installment: </a:t>
            </a:r>
            <a:r>
              <a:rPr lang="sr-Latn-RS" sz="24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622,873.00</a:t>
            </a:r>
            <a:r>
              <a:rPr lang="sr-Latn-R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 EUR (SMS 160,306.50 EUR + 462,566.50 EUR)</a:t>
            </a:r>
          </a:p>
          <a:p>
            <a:pPr lvl="1" eaLnBrk="0" hangingPunct="0">
              <a:buFont typeface="Wingdings" pitchFamily="2" charset="2"/>
              <a:buChar char="Ø"/>
              <a:defRPr/>
            </a:pPr>
            <a:endParaRPr lang="sr-Latn-RS" sz="2400" b="1" dirty="0" smtClean="0">
              <a:solidFill>
                <a:schemeClr val="tx2">
                  <a:lumMod val="60000"/>
                  <a:lumOff val="40000"/>
                </a:schemeClr>
              </a:solidFill>
              <a:latin typeface="Book Antiqua" pitchFamily="18" charset="0"/>
              <a:cs typeface="Times New Roman" pitchFamily="18" charset="0"/>
            </a:endParaRPr>
          </a:p>
          <a:p>
            <a:pPr lvl="1" eaLnBrk="0" hangingPunct="0">
              <a:buNone/>
              <a:defRPr/>
            </a:pPr>
            <a:endParaRPr lang="sr-Latn-RS" sz="2400" b="1" dirty="0" smtClean="0">
              <a:solidFill>
                <a:schemeClr val="tx2">
                  <a:lumMod val="60000"/>
                  <a:lumOff val="40000"/>
                </a:schemeClr>
              </a:solidFill>
              <a:latin typeface="Book Antiqua" pitchFamily="18" charset="0"/>
              <a:cs typeface="Times New Roman" pitchFamily="18" charset="0"/>
            </a:endParaRPr>
          </a:p>
          <a:p>
            <a:pPr lvl="1" eaLnBrk="0" hangingPunct="0">
              <a:buFont typeface="Wingdings" pitchFamily="2" charset="2"/>
              <a:buChar char="Ø"/>
              <a:defRPr/>
            </a:pPr>
            <a:r>
              <a:rPr lang="sr-Latn-R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Second installment: </a:t>
            </a:r>
            <a:r>
              <a:rPr lang="sr-Latn-RS" sz="24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496,298.40</a:t>
            </a:r>
            <a:r>
              <a:rPr lang="sr-Latn-R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itchFamily="18" charset="0"/>
                <a:cs typeface="Times New Roman" pitchFamily="18" charset="0"/>
              </a:rPr>
              <a:t> EUR (SMS 128,245.20 EUR + 368,053.20 EUR)</a:t>
            </a:r>
            <a:endParaRPr lang="sr-Latn-RS" sz="2400" b="1" dirty="0" smtClean="0">
              <a:solidFill>
                <a:schemeClr val="tx2">
                  <a:lumMod val="60000"/>
                  <a:lumOff val="40000"/>
                </a:schemeClr>
              </a:solidFill>
              <a:latin typeface="Book Antiqua" pitchFamily="18" charset="0"/>
            </a:endParaRPr>
          </a:p>
          <a:p>
            <a:pPr lvl="1" eaLnBrk="0" hangingPunct="0">
              <a:buFontTx/>
              <a:buChar char="–"/>
              <a:defRPr/>
            </a:pPr>
            <a:endParaRPr lang="x-none" sz="2400" kern="0" smtClean="0">
              <a:latin typeface="Book Antiqua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723900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981200" y="152400"/>
            <a:ext cx="5562600" cy="380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Development of master curricula for natural disasters risk management in Western Balkan countries</a:t>
            </a:r>
            <a:endParaRPr lang="bs-Latn-BA" sz="1400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pic>
        <p:nvPicPr>
          <p:cNvPr id="12" name="Picture 11" descr="final_colo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47800" cy="685800"/>
          </a:xfrm>
          <a:prstGeom prst="rect">
            <a:avLst/>
          </a:prstGeom>
        </p:spPr>
      </p:pic>
      <p:pic>
        <p:nvPicPr>
          <p:cNvPr id="13" name="Picture 12" descr="eu_flag_co_funded_pos_[rgb]_right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67600" y="152400"/>
            <a:ext cx="1676400" cy="4095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3328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579438"/>
          </a:xfrm>
        </p:spPr>
        <p:txBody>
          <a:bodyPr>
            <a:noAutofit/>
          </a:bodyPr>
          <a:lstStyle/>
          <a:p>
            <a:r>
              <a:rPr lang="bs-Latn-BA" sz="4000" dirty="0" smtClean="0">
                <a:solidFill>
                  <a:srgbClr val="419182"/>
                </a:solidFill>
                <a:latin typeface="Book Antiqua" panose="02040602050305030304" pitchFamily="18" charset="0"/>
              </a:rPr>
              <a:t>Financial report</a:t>
            </a:r>
            <a:endParaRPr lang="en-US" sz="4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981200" y="152400"/>
            <a:ext cx="5562600" cy="380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Development of master curricula for natural disasters risk management in Western Balkan countries</a:t>
            </a:r>
            <a:endParaRPr lang="bs-Latn-BA" sz="1400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23900"/>
            <a:ext cx="91440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final_colo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47800" cy="685800"/>
          </a:xfrm>
          <a:prstGeom prst="rect">
            <a:avLst/>
          </a:prstGeom>
        </p:spPr>
      </p:pic>
      <p:pic>
        <p:nvPicPr>
          <p:cNvPr id="12" name="Picture 11" descr="eu_flag_co_funded_pos_[rgb]_right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67600" y="152400"/>
            <a:ext cx="1676400" cy="409575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28600" y="1524000"/>
          <a:ext cx="8458200" cy="5021468"/>
        </p:xfrm>
        <a:graphic>
          <a:graphicData uri="http://schemas.openxmlformats.org/drawingml/2006/table">
            <a:tbl>
              <a:tblPr/>
              <a:tblGrid>
                <a:gridCol w="681175"/>
                <a:gridCol w="4640646"/>
                <a:gridCol w="1330456"/>
                <a:gridCol w="1805923"/>
              </a:tblGrid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Code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Partner name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Acronym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b="1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12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-</a:t>
                      </a:r>
                      <a:r>
                        <a:rPr lang="sr-Latn-RS" sz="1600" b="1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Mar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-1</a:t>
                      </a:r>
                      <a:r>
                        <a:rPr lang="sr-Latn-RS" sz="1600" b="1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University of Nis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UNI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187,917.40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University of Natural Resources and Life Sciences, Vienna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BOKU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41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,</a:t>
                      </a:r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587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Middlesex University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MUHEC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30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,</a:t>
                      </a:r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632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Academy of Criminalistics and Police Studies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KPA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72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,</a:t>
                      </a:r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101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.5</a:t>
                      </a:r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University of Pristina in Kosovska Mitrovica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UPKM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69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,</a:t>
                      </a:r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652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</a:t>
                      </a:r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97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University of Sarajevo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UNSA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59,741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</a:t>
                      </a:r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96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University of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 </a:t>
                      </a:r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B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anja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Luka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UBL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40,417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.0</a:t>
                      </a:r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Technical College of Applied Sciences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Urosevac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 with temporary seat in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Leposavic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TCASU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44,420.70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University of Messina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UNIME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32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,</a:t>
                      </a:r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138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</a:t>
                      </a:r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Óbuda University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OE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19,502.00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University of Defence in Belgrade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UNID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59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,</a:t>
                      </a:r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488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</a:t>
                      </a:r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09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Technical University of Crete,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Chania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, Greece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TUC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21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,</a:t>
                      </a:r>
                      <a:r>
                        <a:rPr lang="sr-Latn-R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421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5259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Latn-RS" sz="1600" b="1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Total in percentage:  </a:t>
                      </a:r>
                      <a:r>
                        <a:rPr lang="sr-Latn-RS" sz="2400" b="1" i="0" u="none" strike="noStrike" dirty="0" smtClean="0">
                          <a:solidFill>
                            <a:srgbClr val="00B050"/>
                          </a:solidFill>
                          <a:latin typeface="Book Antiqua" pitchFamily="18" charset="0"/>
                        </a:rPr>
                        <a:t>73.40%</a:t>
                      </a:r>
                      <a:endParaRPr lang="en-US" sz="2400" b="1" i="0" u="none" strike="noStrike" dirty="0">
                        <a:solidFill>
                          <a:srgbClr val="00B05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b="1" i="0" u="none" strike="noStrike" dirty="0" smtClean="0">
                          <a:solidFill>
                            <a:srgbClr val="FF0000"/>
                          </a:solidFill>
                          <a:latin typeface="Book Antiqua" pitchFamily="18" charset="0"/>
                        </a:rPr>
                        <a:t>679</a:t>
                      </a:r>
                      <a:r>
                        <a:rPr lang="en-US" sz="2000" b="1" i="0" u="none" strike="noStrike" dirty="0" smtClean="0">
                          <a:solidFill>
                            <a:srgbClr val="FF0000"/>
                          </a:solidFill>
                          <a:latin typeface="Book Antiqua" pitchFamily="18" charset="0"/>
                        </a:rPr>
                        <a:t>,</a:t>
                      </a:r>
                      <a:r>
                        <a:rPr lang="sr-Latn-RS" sz="2000" b="1" i="0" u="none" strike="noStrike" dirty="0" smtClean="0">
                          <a:solidFill>
                            <a:srgbClr val="FF0000"/>
                          </a:solidFill>
                          <a:latin typeface="Book Antiqua" pitchFamily="18" charset="0"/>
                        </a:rPr>
                        <a:t>020</a:t>
                      </a:r>
                      <a:r>
                        <a:rPr lang="en-US" sz="2000" b="1" i="0" u="none" strike="noStrike" dirty="0" smtClean="0">
                          <a:solidFill>
                            <a:srgbClr val="FF0000"/>
                          </a:solidFill>
                          <a:latin typeface="Book Antiqua" pitchFamily="18" charset="0"/>
                        </a:rPr>
                        <a:t>.</a:t>
                      </a:r>
                      <a:r>
                        <a:rPr lang="sr-Latn-RS" sz="2000" b="1" i="0" u="none" strike="noStrike" dirty="0" smtClean="0">
                          <a:solidFill>
                            <a:srgbClr val="FF0000"/>
                          </a:solidFill>
                          <a:latin typeface="Book Antiqua" pitchFamily="18" charset="0"/>
                        </a:rPr>
                        <a:t>12</a:t>
                      </a:r>
                      <a:endParaRPr lang="en-US" sz="2000" b="1" i="0" u="none" strike="noStrike" dirty="0">
                        <a:solidFill>
                          <a:srgbClr val="FF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4267200" y="6334780"/>
            <a:ext cx="25250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"/>
            <a:r>
              <a:rPr lang="sr-Latn-RS" b="1" dirty="0" smtClean="0">
                <a:solidFill>
                  <a:srgbClr val="000000"/>
                </a:solidFill>
                <a:latin typeface="Book Antiqua" pitchFamily="18" charset="0"/>
              </a:rPr>
              <a:t>Total:  </a:t>
            </a:r>
            <a:r>
              <a:rPr lang="sr-Latn-RS" sz="2800" b="1" dirty="0" smtClean="0">
                <a:solidFill>
                  <a:srgbClr val="FF0000"/>
                </a:solidFill>
                <a:latin typeface="Book Antiqua" pitchFamily="18" charset="0"/>
              </a:rPr>
              <a:t>925,133.00</a:t>
            </a:r>
            <a:endParaRPr lang="en-US" sz="2800" b="1" dirty="0">
              <a:solidFill>
                <a:srgbClr val="FF0000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579438"/>
          </a:xfrm>
        </p:spPr>
        <p:txBody>
          <a:bodyPr>
            <a:noAutofit/>
          </a:bodyPr>
          <a:lstStyle/>
          <a:p>
            <a:r>
              <a:rPr lang="bs-Latn-BA" sz="4000" dirty="0" smtClean="0">
                <a:solidFill>
                  <a:srgbClr val="419182"/>
                </a:solidFill>
                <a:latin typeface="Book Antiqua" panose="02040602050305030304" pitchFamily="18" charset="0"/>
              </a:rPr>
              <a:t>Special Mobility Strand</a:t>
            </a:r>
            <a:endParaRPr lang="en-US" sz="4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981200" y="152400"/>
            <a:ext cx="5562600" cy="380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Development of master curricula for natural disasters risk management in Western Balkan countries</a:t>
            </a:r>
            <a:endParaRPr lang="bs-Latn-BA" sz="1400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23900"/>
            <a:ext cx="91440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final_colo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47800" cy="685800"/>
          </a:xfrm>
          <a:prstGeom prst="rect">
            <a:avLst/>
          </a:prstGeom>
        </p:spPr>
      </p:pic>
      <p:pic>
        <p:nvPicPr>
          <p:cNvPr id="12" name="Picture 11" descr="eu_flag_co_funded_pos_[rgb]_right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67600" y="152400"/>
            <a:ext cx="1676400" cy="409575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28600" y="1371600"/>
          <a:ext cx="8686801" cy="4660928"/>
        </p:xfrm>
        <a:graphic>
          <a:graphicData uri="http://schemas.openxmlformats.org/drawingml/2006/table">
            <a:tbl>
              <a:tblPr/>
              <a:tblGrid>
                <a:gridCol w="712693"/>
                <a:gridCol w="1018134"/>
                <a:gridCol w="1783876"/>
                <a:gridCol w="1740274"/>
                <a:gridCol w="1715911"/>
                <a:gridCol w="1715913"/>
              </a:tblGrid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Code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Acronym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1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Total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400" b="1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Spent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400" b="1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Teacher realized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1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Student realized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UNI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123,456.00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419182"/>
                          </a:solidFill>
                          <a:latin typeface="Book Antiqua" pitchFamily="18" charset="0"/>
                        </a:rPr>
                        <a:t>78,542.00</a:t>
                      </a:r>
                      <a:endParaRPr lang="en-US" sz="1400" b="0" i="0" u="none" strike="noStrike" dirty="0">
                        <a:solidFill>
                          <a:srgbClr val="419182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34/36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0/12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BOKU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11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,</a:t>
                      </a:r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880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419182"/>
                          </a:solidFill>
                          <a:latin typeface="Book Antiqua" pitchFamily="18" charset="0"/>
                        </a:rPr>
                        <a:t>2,790.00</a:t>
                      </a:r>
                      <a:endParaRPr lang="en-US" sz="1400" b="0" i="0" u="none" strike="noStrike" dirty="0">
                        <a:solidFill>
                          <a:srgbClr val="419182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2/4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0/4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MUHEC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11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,</a:t>
                      </a:r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520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0/6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0/2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KPA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32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,</a:t>
                      </a:r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240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</a:t>
                      </a:r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419182"/>
                          </a:solidFill>
                          <a:latin typeface="Book Antiqua" pitchFamily="18" charset="0"/>
                        </a:rPr>
                        <a:t>7,705.00</a:t>
                      </a:r>
                      <a:endParaRPr lang="en-US" sz="1400" b="0" i="0" u="none" strike="noStrike" kern="1200" dirty="0">
                        <a:solidFill>
                          <a:srgbClr val="419182"/>
                        </a:solidFill>
                        <a:latin typeface="Book Antiqua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7/10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0/5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UPKM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22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,</a:t>
                      </a:r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090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</a:t>
                      </a:r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419182"/>
                          </a:solidFill>
                          <a:latin typeface="Book Antiqua" pitchFamily="18" charset="0"/>
                        </a:rPr>
                        <a:t>3,765.00</a:t>
                      </a:r>
                      <a:endParaRPr lang="en-US" sz="1400" b="0" i="0" u="none" strike="noStrike" dirty="0">
                        <a:solidFill>
                          <a:srgbClr val="419182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3/10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0/7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UNSA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42,337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0/13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0/7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UBL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15,660.00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0/6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0/3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TCASU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9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,</a:t>
                      </a:r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330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</a:t>
                      </a:r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419182"/>
                          </a:solidFill>
                          <a:latin typeface="Book Antiqua" pitchFamily="18" charset="0"/>
                        </a:rPr>
                        <a:t>6,690.00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6/9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0/0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UNIME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22,470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0/6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0/4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3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OE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8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,</a:t>
                      </a:r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255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1400" b="0" i="0" u="none" strike="noStrike" dirty="0" smtClean="0">
                          <a:solidFill>
                            <a:srgbClr val="419182"/>
                          </a:solidFill>
                          <a:latin typeface="Book Antiqua" pitchFamily="18" charset="0"/>
                        </a:rPr>
                        <a:t>5,200.00</a:t>
                      </a:r>
                      <a:endParaRPr lang="en-US" sz="1400" b="0" i="0" u="none" strike="noStrike" kern="1200" dirty="0">
                        <a:solidFill>
                          <a:srgbClr val="419182"/>
                        </a:solidFill>
                        <a:latin typeface="Book Antiqua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4/4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0/2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UNID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11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,</a:t>
                      </a:r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430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</a:t>
                      </a:r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1400" b="0" i="0" u="none" strike="noStrike" dirty="0" smtClean="0">
                          <a:solidFill>
                            <a:srgbClr val="419182"/>
                          </a:solidFill>
                          <a:latin typeface="Book Antiqua" pitchFamily="18" charset="0"/>
                        </a:rPr>
                        <a:t>7,245.00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6/9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0/0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0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TUC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9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,</a:t>
                      </a:r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945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0/6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0/1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5259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b="1" i="0" u="none" strike="noStrike" dirty="0" smtClean="0">
                          <a:solidFill>
                            <a:srgbClr val="FF0000"/>
                          </a:solidFill>
                          <a:latin typeface="Book Antiqua" pitchFamily="18" charset="0"/>
                        </a:rPr>
                        <a:t>320</a:t>
                      </a:r>
                      <a:r>
                        <a:rPr lang="en-US" sz="2000" b="1" i="0" u="none" strike="noStrike" dirty="0" smtClean="0">
                          <a:solidFill>
                            <a:srgbClr val="FF0000"/>
                          </a:solidFill>
                          <a:latin typeface="Book Antiqua" pitchFamily="18" charset="0"/>
                        </a:rPr>
                        <a:t>,</a:t>
                      </a:r>
                      <a:r>
                        <a:rPr lang="sr-Latn-RS" sz="2000" b="1" i="0" u="none" strike="noStrike" dirty="0" smtClean="0">
                          <a:solidFill>
                            <a:srgbClr val="FF0000"/>
                          </a:solidFill>
                          <a:latin typeface="Book Antiqua" pitchFamily="18" charset="0"/>
                        </a:rPr>
                        <a:t>613</a:t>
                      </a:r>
                      <a:r>
                        <a:rPr lang="en-US" sz="2000" b="1" i="0" u="none" strike="noStrike" dirty="0" smtClean="0">
                          <a:solidFill>
                            <a:srgbClr val="FF0000"/>
                          </a:solidFill>
                          <a:latin typeface="Book Antiqua" pitchFamily="18" charset="0"/>
                        </a:rPr>
                        <a:t>.</a:t>
                      </a:r>
                      <a:r>
                        <a:rPr lang="sr-Latn-RS" sz="2000" b="1" i="0" u="none" strike="noStrike" dirty="0" smtClean="0">
                          <a:solidFill>
                            <a:srgbClr val="FF0000"/>
                          </a:solidFill>
                          <a:latin typeface="Book Antiqua" pitchFamily="18" charset="0"/>
                        </a:rPr>
                        <a:t>00</a:t>
                      </a:r>
                      <a:endParaRPr lang="en-US" sz="2000" b="1" i="0" u="none" strike="noStrike" dirty="0">
                        <a:solidFill>
                          <a:srgbClr val="FF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b="1" i="0" u="none" strike="noStrike" dirty="0" smtClean="0">
                          <a:solidFill>
                            <a:srgbClr val="FF0000"/>
                          </a:solidFill>
                          <a:latin typeface="Book Antiqua" pitchFamily="18" charset="0"/>
                        </a:rPr>
                        <a:t>113,697.00</a:t>
                      </a:r>
                      <a:endParaRPr lang="en-US" sz="2000" b="1" i="0" u="none" strike="noStrike" dirty="0">
                        <a:solidFill>
                          <a:srgbClr val="FF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b="1" i="0" u="none" strike="noStrike" dirty="0" smtClean="0">
                          <a:solidFill>
                            <a:srgbClr val="FF0000"/>
                          </a:solidFill>
                          <a:latin typeface="Book Antiqua" pitchFamily="18" charset="0"/>
                        </a:rPr>
                        <a:t>64/119</a:t>
                      </a:r>
                      <a:endParaRPr lang="en-US" sz="2000" b="1" i="0" u="none" strike="noStrike" dirty="0">
                        <a:solidFill>
                          <a:srgbClr val="FF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b="1" i="0" u="none" strike="noStrike" dirty="0" smtClean="0">
                          <a:solidFill>
                            <a:srgbClr val="FF0000"/>
                          </a:solidFill>
                          <a:latin typeface="Book Antiqua" pitchFamily="18" charset="0"/>
                        </a:rPr>
                        <a:t>0/47</a:t>
                      </a:r>
                      <a:endParaRPr lang="en-US" sz="2000" b="1" i="0" u="none" strike="noStrike" dirty="0">
                        <a:solidFill>
                          <a:srgbClr val="FF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6495518" y="6057781"/>
            <a:ext cx="2648482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"/>
            <a:r>
              <a:rPr lang="sr-Latn-RS" b="1" dirty="0" smtClean="0">
                <a:solidFill>
                  <a:srgbClr val="000000"/>
                </a:solidFill>
                <a:latin typeface="Book Antiqua" pitchFamily="18" charset="0"/>
              </a:rPr>
              <a:t>Difference: </a:t>
            </a:r>
          </a:p>
          <a:p>
            <a:pPr fontAlgn="b"/>
            <a:r>
              <a:rPr lang="sr-Latn-RS" sz="2800" b="1" dirty="0" smtClean="0">
                <a:solidFill>
                  <a:srgbClr val="FF0000"/>
                </a:solidFill>
                <a:latin typeface="Book Antiqua" pitchFamily="18" charset="0"/>
              </a:rPr>
              <a:t>206,916.00 EUR</a:t>
            </a:r>
            <a:endParaRPr lang="en-US" sz="2800" b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447800" y="6334780"/>
            <a:ext cx="35108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"/>
            <a:r>
              <a:rPr lang="sr-Latn-RS" b="1" dirty="0" smtClean="0">
                <a:solidFill>
                  <a:srgbClr val="000000"/>
                </a:solidFill>
                <a:latin typeface="Book Antiqua" pitchFamily="18" charset="0"/>
              </a:rPr>
              <a:t>Total in percentage:  </a:t>
            </a:r>
            <a:r>
              <a:rPr lang="sr-Latn-RS" sz="2800" b="1" dirty="0" smtClean="0">
                <a:solidFill>
                  <a:srgbClr val="00B050"/>
                </a:solidFill>
                <a:latin typeface="Book Antiqua" pitchFamily="18" charset="0"/>
              </a:rPr>
              <a:t>35.46%</a:t>
            </a:r>
            <a:endParaRPr lang="en-US" sz="2800" b="1" dirty="0">
              <a:solidFill>
                <a:srgbClr val="00B050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579438"/>
          </a:xfrm>
        </p:spPr>
        <p:txBody>
          <a:bodyPr>
            <a:noAutofit/>
          </a:bodyPr>
          <a:lstStyle/>
          <a:p>
            <a:r>
              <a:rPr lang="bs-Latn-BA" sz="4000" dirty="0" smtClean="0">
                <a:solidFill>
                  <a:srgbClr val="419182"/>
                </a:solidFill>
                <a:latin typeface="Book Antiqua" panose="02040602050305030304" pitchFamily="18" charset="0"/>
              </a:rPr>
              <a:t>Financial report</a:t>
            </a:r>
            <a:endParaRPr lang="en-US" sz="4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981200" y="152400"/>
            <a:ext cx="5562600" cy="380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Development of master curricula for natural disasters risk management in Western Balkan countries</a:t>
            </a:r>
            <a:endParaRPr lang="bs-Latn-BA" sz="1400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23900"/>
            <a:ext cx="91440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final_colo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47800" cy="685800"/>
          </a:xfrm>
          <a:prstGeom prst="rect">
            <a:avLst/>
          </a:prstGeom>
        </p:spPr>
      </p:pic>
      <p:pic>
        <p:nvPicPr>
          <p:cNvPr id="12" name="Picture 11" descr="eu_flag_co_funded_pos_[rgb]_right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67600" y="152400"/>
            <a:ext cx="1676400" cy="409575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52399" y="1524000"/>
          <a:ext cx="6605616" cy="4773873"/>
        </p:xfrm>
        <a:graphic>
          <a:graphicData uri="http://schemas.openxmlformats.org/drawingml/2006/table">
            <a:tbl>
              <a:tblPr/>
              <a:tblGrid>
                <a:gridCol w="487363"/>
                <a:gridCol w="814388"/>
                <a:gridCol w="1049914"/>
                <a:gridCol w="963762"/>
                <a:gridCol w="1098869"/>
                <a:gridCol w="1244526"/>
                <a:gridCol w="946794"/>
              </a:tblGrid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Code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Acronym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1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12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-</a:t>
                      </a:r>
                      <a:r>
                        <a:rPr lang="sr-Latn-RS" sz="1400" b="1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Mar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-1</a:t>
                      </a:r>
                      <a:r>
                        <a:rPr lang="sr-Latn-RS" sz="1400" b="1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400" b="1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SMS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400" b="1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Total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400" b="1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Instalment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1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Not transferred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UNI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187,917.40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419182"/>
                          </a:solidFill>
                          <a:latin typeface="Book Antiqua" pitchFamily="18" charset="0"/>
                        </a:rPr>
                        <a:t>78,542.00</a:t>
                      </a:r>
                      <a:endParaRPr lang="en-US" sz="1400" b="0" i="0" u="none" strike="noStrike" dirty="0">
                        <a:solidFill>
                          <a:srgbClr val="419182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266,459.40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328,076.10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BOKU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41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,</a:t>
                      </a:r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587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419182"/>
                          </a:solidFill>
                          <a:latin typeface="Book Antiqua" pitchFamily="18" charset="0"/>
                        </a:rPr>
                        <a:t>2,790.00</a:t>
                      </a:r>
                      <a:endParaRPr lang="en-US" sz="1400" b="0" i="0" u="none" strike="noStrike" dirty="0">
                        <a:solidFill>
                          <a:srgbClr val="419182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44,377.00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53,162.40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6,645.30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MUHEC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30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,</a:t>
                      </a:r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632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30,632.00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41,356.70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11,816.20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KPA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72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,</a:t>
                      </a:r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101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.5</a:t>
                      </a:r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419182"/>
                          </a:solidFill>
                          <a:latin typeface="Book Antiqua" pitchFamily="18" charset="0"/>
                        </a:rPr>
                        <a:t>7,705.00</a:t>
                      </a:r>
                      <a:endParaRPr lang="en-US" sz="1400" b="0" i="0" u="none" strike="noStrike" kern="1200" dirty="0">
                        <a:solidFill>
                          <a:srgbClr val="419182"/>
                        </a:solidFill>
                        <a:latin typeface="Book Antiqua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79,806.56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95,996.80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11,999.60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UPKM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69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,</a:t>
                      </a:r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652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</a:t>
                      </a:r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97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419182"/>
                          </a:solidFill>
                          <a:latin typeface="Book Antiqua" pitchFamily="18" charset="0"/>
                        </a:rPr>
                        <a:t>3,765.00</a:t>
                      </a:r>
                      <a:endParaRPr lang="en-US" sz="1400" b="0" i="0" u="none" strike="noStrike" dirty="0">
                        <a:solidFill>
                          <a:srgbClr val="419182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73,417.97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88,242.96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11,124.80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UNSA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59,741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</a:t>
                      </a:r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96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59,741.96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92,813.20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26,518.20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UBL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40,417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.0</a:t>
                      </a:r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40,417.09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56,322.04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16,193.80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TCASU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44,420.70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419182"/>
                          </a:solidFill>
                          <a:latin typeface="Book Antiqua" pitchFamily="18" charset="0"/>
                        </a:rPr>
                        <a:t>6,690.00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51,110.70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59,148.60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UNIME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32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,</a:t>
                      </a:r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138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</a:t>
                      </a:r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32,138.00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45,593.80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13,026.80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OE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19,502.00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1400" b="0" i="0" u="none" strike="noStrike" dirty="0" smtClean="0">
                          <a:solidFill>
                            <a:srgbClr val="419182"/>
                          </a:solidFill>
                          <a:latin typeface="Book Antiqua" pitchFamily="18" charset="0"/>
                        </a:rPr>
                        <a:t>5,200.00</a:t>
                      </a:r>
                      <a:endParaRPr lang="en-US" sz="1400" b="0" i="0" u="none" strike="noStrike" kern="1200" dirty="0">
                        <a:solidFill>
                          <a:srgbClr val="419182"/>
                        </a:solidFill>
                        <a:latin typeface="Book Antiqua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24,702.00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27,548.80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3,443.60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UNID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59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,</a:t>
                      </a:r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488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</a:t>
                      </a:r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44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1400" b="0" i="0" u="none" strike="noStrike" dirty="0" smtClean="0">
                          <a:solidFill>
                            <a:srgbClr val="419182"/>
                          </a:solidFill>
                          <a:latin typeface="Book Antiqua" pitchFamily="18" charset="0"/>
                        </a:rPr>
                        <a:t>7,245.00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66,733.44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68,689.25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20,862.80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0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P12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TUC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21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,</a:t>
                      </a:r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421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21,421.00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28,368.20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latin typeface="Book Antiqua" pitchFamily="18" charset="0"/>
                        </a:rPr>
                        <a:t>8,105.20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5259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b="1" i="0" u="none" strike="noStrike" dirty="0" smtClean="0">
                          <a:solidFill>
                            <a:srgbClr val="FF0000"/>
                          </a:solidFill>
                          <a:latin typeface="Book Antiqua" pitchFamily="18" charset="0"/>
                        </a:rPr>
                        <a:t>679</a:t>
                      </a:r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Book Antiqua" pitchFamily="18" charset="0"/>
                        </a:rPr>
                        <a:t>,</a:t>
                      </a:r>
                      <a:r>
                        <a:rPr lang="sr-Latn-RS" sz="1600" b="1" i="0" u="none" strike="noStrike" dirty="0" smtClean="0">
                          <a:solidFill>
                            <a:srgbClr val="FF0000"/>
                          </a:solidFill>
                          <a:latin typeface="Book Antiqua" pitchFamily="18" charset="0"/>
                        </a:rPr>
                        <a:t>020</a:t>
                      </a:r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Book Antiqua" pitchFamily="18" charset="0"/>
                        </a:rPr>
                        <a:t>.</a:t>
                      </a:r>
                      <a:r>
                        <a:rPr lang="sr-Latn-RS" sz="1600" b="1" i="0" u="none" strike="noStrike" dirty="0" smtClean="0">
                          <a:solidFill>
                            <a:srgbClr val="FF0000"/>
                          </a:solidFill>
                          <a:latin typeface="Book Antiqua" pitchFamily="18" charset="0"/>
                        </a:rPr>
                        <a:t>12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b="1" i="0" u="none" strike="noStrike" dirty="0" smtClean="0">
                          <a:solidFill>
                            <a:srgbClr val="FF0000"/>
                          </a:solidFill>
                          <a:latin typeface="Book Antiqua" pitchFamily="18" charset="0"/>
                        </a:rPr>
                        <a:t>113,697.00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b="1" i="0" u="none" strike="noStrike" dirty="0" smtClean="0">
                          <a:solidFill>
                            <a:schemeClr val="bg1"/>
                          </a:solidFill>
                          <a:latin typeface="Book Antiqua" pitchFamily="18" charset="0"/>
                        </a:rPr>
                        <a:t>792,717.12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b="1" i="0" u="none" strike="noStrike" dirty="0" smtClean="0">
                          <a:solidFill>
                            <a:srgbClr val="FF0000"/>
                          </a:solidFill>
                          <a:latin typeface="Book Antiqua" pitchFamily="18" charset="0"/>
                        </a:rPr>
                        <a:t>985,319.35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600" b="1" i="0" u="none" strike="noStrike" dirty="0" smtClean="0">
                          <a:solidFill>
                            <a:srgbClr val="FF0000"/>
                          </a:solidFill>
                          <a:latin typeface="Book Antiqua" pitchFamily="18" charset="0"/>
                        </a:rPr>
                        <a:t>135,852.35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Book Antiqua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6783944" y="4038600"/>
            <a:ext cx="2207656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"/>
            <a:r>
              <a:rPr lang="sr-Latn-RS" sz="2300" b="1" dirty="0" smtClean="0">
                <a:solidFill>
                  <a:srgbClr val="000000"/>
                </a:solidFill>
                <a:latin typeface="Book Antiqua" pitchFamily="18" charset="0"/>
              </a:rPr>
              <a:t>Difference: </a:t>
            </a:r>
          </a:p>
          <a:p>
            <a:pPr fontAlgn="b"/>
            <a:r>
              <a:rPr lang="sr-Latn-RS" sz="2300" b="1" dirty="0" smtClean="0">
                <a:solidFill>
                  <a:srgbClr val="FF0000"/>
                </a:solidFill>
                <a:latin typeface="Book Antiqua" pitchFamily="18" charset="0"/>
              </a:rPr>
              <a:t>453,028.88 EUR</a:t>
            </a:r>
            <a:endParaRPr lang="en-US" sz="2300" b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715130" y="2667000"/>
            <a:ext cx="2428870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"/>
            <a:r>
              <a:rPr lang="sr-Latn-RS" sz="2300" b="1" dirty="0" smtClean="0">
                <a:solidFill>
                  <a:srgbClr val="000000"/>
                </a:solidFill>
                <a:latin typeface="Book Antiqua" pitchFamily="18" charset="0"/>
              </a:rPr>
              <a:t>Total: </a:t>
            </a:r>
          </a:p>
          <a:p>
            <a:pPr fontAlgn="b"/>
            <a:r>
              <a:rPr lang="sr-Latn-RS" sz="2300" b="1" dirty="0" smtClean="0">
                <a:solidFill>
                  <a:srgbClr val="FF0000"/>
                </a:solidFill>
                <a:latin typeface="Book Antiqua" pitchFamily="18" charset="0"/>
              </a:rPr>
              <a:t>1,245,746.00 EUR</a:t>
            </a:r>
            <a:endParaRPr lang="en-US" sz="2300" b="1" dirty="0">
              <a:solidFill>
                <a:srgbClr val="FF0000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229600" cy="749300"/>
          </a:xfrm>
        </p:spPr>
        <p:txBody>
          <a:bodyPr>
            <a:normAutofit fontScale="90000"/>
          </a:bodyPr>
          <a:lstStyle/>
          <a:p>
            <a:r>
              <a:rPr lang="sr-Latn-RS" sz="3600" dirty="0" smtClean="0">
                <a:solidFill>
                  <a:srgbClr val="419182"/>
                </a:solidFill>
                <a:latin typeface="Book Antiqua" panose="02040602050305030304" pitchFamily="18" charset="0"/>
              </a:rPr>
              <a:t>WP7.3 Realization of mobilities – training weeks</a:t>
            </a:r>
            <a:r>
              <a:rPr lang="nl-BE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nl-BE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</a:br>
            <a:endParaRPr lang="bs-Latn-BA" dirty="0">
              <a:solidFill>
                <a:srgbClr val="419182"/>
              </a:solidFill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382000" cy="4525963"/>
          </a:xfrm>
        </p:spPr>
        <p:txBody>
          <a:bodyPr>
            <a:noAutofit/>
          </a:bodyPr>
          <a:lstStyle/>
          <a:p>
            <a:pPr algn="just" eaLnBrk="0" hangingPunct="0">
              <a:buFont typeface="Wingdings" pitchFamily="2" charset="2"/>
              <a:buChar char="Ø"/>
              <a:defRPr/>
            </a:pPr>
            <a:r>
              <a:rPr lang="sr-Latn-RS" sz="2200" kern="0" dirty="0" smtClean="0">
                <a:solidFill>
                  <a:schemeClr val="tx2"/>
                </a:solidFill>
                <a:latin typeface="Book Antiqua" pitchFamily="18" charset="0"/>
                <a:cs typeface="Times New Roman" pitchFamily="18" charset="0"/>
              </a:rPr>
              <a:t>Staff: 3 UNI to MUHEC (0), 3 UNI to UNIME (0),  3 KPU to OE (3), 3 UPKM to TUC (3), 3 UNSA to UNIME (0),  2 UBL to OE (0), 2 TCASU to TUC (2), 2 UNID to UNIME (2) = 21 (10) x 7 days (5 </a:t>
            </a:r>
            <a:r>
              <a:rPr lang="sr-Latn-RS" sz="2200" kern="0" dirty="0" smtClean="0">
                <a:solidFill>
                  <a:schemeClr val="tx2"/>
                </a:solidFill>
                <a:latin typeface="Book Antiqua" pitchFamily="18" charset="0"/>
                <a:cs typeface="Times New Roman" pitchFamily="18" charset="0"/>
              </a:rPr>
              <a:t>+ 2 for travelling) – </a:t>
            </a:r>
            <a:r>
              <a:rPr lang="sr-Latn-RS" sz="2200" kern="0" dirty="0" smtClean="0">
                <a:solidFill>
                  <a:schemeClr val="tx2"/>
                </a:solidFill>
                <a:latin typeface="Book Antiqua" pitchFamily="18" charset="0"/>
                <a:cs typeface="Times New Roman" pitchFamily="18" charset="0"/>
              </a:rPr>
              <a:t>120 </a:t>
            </a:r>
            <a:r>
              <a:rPr lang="sr-Latn-RS" sz="2200" kern="0" dirty="0" smtClean="0">
                <a:solidFill>
                  <a:schemeClr val="tx2"/>
                </a:solidFill>
                <a:latin typeface="Book Antiqua" pitchFamily="18" charset="0"/>
                <a:cs typeface="Times New Roman" pitchFamily="18" charset="0"/>
              </a:rPr>
              <a:t>EUR per day + </a:t>
            </a:r>
            <a:r>
              <a:rPr lang="sr-Latn-RS" sz="2200" kern="0" dirty="0" smtClean="0">
                <a:solidFill>
                  <a:schemeClr val="tx2"/>
                </a:solidFill>
                <a:latin typeface="Book Antiqua" pitchFamily="18" charset="0"/>
                <a:cs typeface="Times New Roman" pitchFamily="18" charset="0"/>
              </a:rPr>
              <a:t>travelling (ITR, agenda, certificate of attendance, and financial documentation)</a:t>
            </a:r>
            <a:endParaRPr lang="en-US" sz="2200" kern="0" dirty="0" smtClean="0">
              <a:solidFill>
                <a:schemeClr val="tx2"/>
              </a:solidFill>
              <a:latin typeface="Book Antiqua" pitchFamily="18" charset="0"/>
              <a:cs typeface="Times New Roman" pitchFamily="18" charset="0"/>
            </a:endParaRPr>
          </a:p>
          <a:p>
            <a:pPr algn="just" eaLnBrk="0" hangingPunct="0">
              <a:buFont typeface="Wingdings" pitchFamily="2" charset="2"/>
              <a:buChar char="Ø"/>
              <a:defRPr/>
            </a:pPr>
            <a:endParaRPr lang="sr-Latn-RS" sz="1300" kern="0" dirty="0" smtClean="0">
              <a:solidFill>
                <a:schemeClr val="tx2"/>
              </a:solidFill>
              <a:latin typeface="Book Antiqua" pitchFamily="18" charset="0"/>
              <a:cs typeface="Times New Roman" pitchFamily="18" charset="0"/>
            </a:endParaRPr>
          </a:p>
          <a:p>
            <a:pPr algn="just" eaLnBrk="0" hangingPunct="0">
              <a:buFont typeface="Wingdings" pitchFamily="2" charset="2"/>
              <a:buChar char="Ø"/>
              <a:defRPr/>
            </a:pPr>
            <a:endParaRPr lang="en-US" sz="1300" kern="0" dirty="0" smtClean="0">
              <a:solidFill>
                <a:schemeClr val="tx2"/>
              </a:solidFill>
              <a:latin typeface="Book Antiqua" pitchFamily="18" charset="0"/>
              <a:cs typeface="Times New Roman" pitchFamily="18" charset="0"/>
            </a:endParaRPr>
          </a:p>
          <a:p>
            <a:pPr algn="just" eaLnBrk="0" hangingPunct="0">
              <a:buFont typeface="Wingdings" pitchFamily="2" charset="2"/>
              <a:buChar char="Ø"/>
              <a:defRPr/>
            </a:pPr>
            <a:r>
              <a:rPr lang="sr-Latn-RS" sz="2200" kern="0" dirty="0" smtClean="0">
                <a:solidFill>
                  <a:schemeClr val="tx2"/>
                </a:solidFill>
                <a:latin typeface="Book Antiqua" pitchFamily="18" charset="0"/>
                <a:cs typeface="Times New Roman" pitchFamily="18" charset="0"/>
              </a:rPr>
              <a:t>Students: 1 UNI to MUHEC (0)</a:t>
            </a:r>
            <a:r>
              <a:rPr lang="sr-Latn-RS" sz="2200" kern="0" dirty="0" smtClean="0">
                <a:solidFill>
                  <a:schemeClr val="tx2"/>
                </a:solidFill>
                <a:latin typeface="Book Antiqua" pitchFamily="18" charset="0"/>
                <a:cs typeface="Times New Roman" pitchFamily="18" charset="0"/>
              </a:rPr>
              <a:t>, 1 UNI to UNIME (0), 2 KPU to OE (0), 1 UPKM to TUC (0), 1 UNSA to UNIME (0), 1 UBL to OE (0), 1 TCASU to TUC (0), = 8</a:t>
            </a:r>
            <a:r>
              <a:rPr lang="en-GB" sz="2200" kern="0" dirty="0" smtClean="0">
                <a:solidFill>
                  <a:schemeClr val="tx2"/>
                </a:solidFill>
                <a:latin typeface="Book Antiqua" pitchFamily="18" charset="0"/>
                <a:cs typeface="Times New Roman" pitchFamily="18" charset="0"/>
              </a:rPr>
              <a:t> </a:t>
            </a:r>
            <a:r>
              <a:rPr lang="sr-Latn-RS" sz="2200" kern="0" dirty="0" smtClean="0">
                <a:solidFill>
                  <a:schemeClr val="tx2"/>
                </a:solidFill>
                <a:latin typeface="Book Antiqua" pitchFamily="18" charset="0"/>
                <a:cs typeface="Times New Roman" pitchFamily="18" charset="0"/>
              </a:rPr>
              <a:t>(0) x 14 </a:t>
            </a:r>
            <a:r>
              <a:rPr lang="sr-Latn-RS" sz="2200" kern="0" dirty="0" smtClean="0">
                <a:solidFill>
                  <a:schemeClr val="tx2"/>
                </a:solidFill>
                <a:latin typeface="Book Antiqua" pitchFamily="18" charset="0"/>
                <a:cs typeface="Times New Roman" pitchFamily="18" charset="0"/>
              </a:rPr>
              <a:t>days (</a:t>
            </a:r>
            <a:r>
              <a:rPr lang="sr-Latn-RS" sz="2200" kern="0" dirty="0" smtClean="0">
                <a:solidFill>
                  <a:schemeClr val="tx2"/>
                </a:solidFill>
                <a:latin typeface="Book Antiqua" pitchFamily="18" charset="0"/>
                <a:cs typeface="Times New Roman" pitchFamily="18" charset="0"/>
              </a:rPr>
              <a:t>12 </a:t>
            </a:r>
            <a:r>
              <a:rPr lang="sr-Latn-RS" sz="2200" kern="0" dirty="0" smtClean="0">
                <a:solidFill>
                  <a:schemeClr val="tx2"/>
                </a:solidFill>
                <a:latin typeface="Book Antiqua" pitchFamily="18" charset="0"/>
                <a:cs typeface="Times New Roman" pitchFamily="18" charset="0"/>
              </a:rPr>
              <a:t>+ 2 for travelling) – 55 EUR per day + </a:t>
            </a:r>
            <a:r>
              <a:rPr lang="sr-Latn-RS" sz="2200" kern="0" dirty="0" smtClean="0">
                <a:solidFill>
                  <a:schemeClr val="tx2"/>
                </a:solidFill>
                <a:latin typeface="Book Antiqua" pitchFamily="18" charset="0"/>
                <a:cs typeface="Times New Roman" pitchFamily="18" charset="0"/>
              </a:rPr>
              <a:t>travelling </a:t>
            </a:r>
            <a:r>
              <a:rPr lang="sr-Latn-RS" sz="2200" kern="0" dirty="0" smtClean="0">
                <a:solidFill>
                  <a:schemeClr val="tx2"/>
                </a:solidFill>
                <a:latin typeface="Book Antiqua" pitchFamily="18" charset="0"/>
                <a:cs typeface="Times New Roman" pitchFamily="18" charset="0"/>
              </a:rPr>
              <a:t>(ITR, agenda, certificate of attendance, and financial documentation)</a:t>
            </a:r>
            <a:endParaRPr lang="sr-Latn-RS" sz="2200" kern="0" dirty="0" smtClean="0">
              <a:solidFill>
                <a:schemeClr val="tx2"/>
              </a:solidFill>
              <a:latin typeface="Book Antiqua" pitchFamily="18" charset="0"/>
              <a:cs typeface="Times New Roman" pitchFamily="18" charset="0"/>
            </a:endParaRPr>
          </a:p>
          <a:p>
            <a:pPr algn="just" eaLnBrk="0" hangingPunct="0">
              <a:buFont typeface="Wingdings" pitchFamily="2" charset="2"/>
              <a:buChar char="Ø"/>
              <a:defRPr/>
            </a:pPr>
            <a:endParaRPr lang="sr-Latn-RS" sz="1300" kern="0" dirty="0" smtClean="0">
              <a:solidFill>
                <a:schemeClr val="tx2"/>
              </a:solidFill>
              <a:latin typeface="Book Antiqua" pitchFamily="18" charset="0"/>
              <a:cs typeface="Times New Roman" pitchFamily="18" charset="0"/>
            </a:endParaRPr>
          </a:p>
          <a:p>
            <a:pPr algn="just" eaLnBrk="0" hangingPunct="0">
              <a:buFont typeface="Wingdings" pitchFamily="2" charset="2"/>
              <a:buChar char="Ø"/>
              <a:defRPr/>
            </a:pPr>
            <a:endParaRPr lang="en-US" sz="2400" kern="0" dirty="0" smtClean="0">
              <a:solidFill>
                <a:srgbClr val="FF0000"/>
              </a:solidFill>
              <a:latin typeface="Book Antiqua" pitchFamily="18" charset="0"/>
              <a:cs typeface="Times New Roman" pitchFamily="18" charset="0"/>
            </a:endParaRPr>
          </a:p>
          <a:p>
            <a:pPr algn="just" eaLnBrk="0" hangingPunct="0">
              <a:buFontTx/>
              <a:buChar char="•"/>
              <a:defRPr/>
            </a:pPr>
            <a:endParaRPr lang="en-US" sz="2400" kern="0" dirty="0" smtClean="0">
              <a:solidFill>
                <a:schemeClr val="tx2"/>
              </a:solidFill>
              <a:latin typeface="Book Antiqua" pitchFamily="18" charset="0"/>
              <a:cs typeface="Times New Roman" pitchFamily="18" charset="0"/>
            </a:endParaRPr>
          </a:p>
          <a:p>
            <a:pPr lvl="1" eaLnBrk="0" hangingPunct="0">
              <a:buNone/>
              <a:defRPr/>
            </a:pPr>
            <a:endParaRPr lang="en-US" sz="2400" kern="0" dirty="0" smtClean="0">
              <a:latin typeface="Book Antiqua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723900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981200" y="152400"/>
            <a:ext cx="5562600" cy="380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Development of master curricula for natural disasters risk management in Western Balkan countries</a:t>
            </a:r>
            <a:endParaRPr lang="bs-Latn-BA" sz="1400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pic>
        <p:nvPicPr>
          <p:cNvPr id="12" name="Picture 11" descr="final_colo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47800" cy="685800"/>
          </a:xfrm>
          <a:prstGeom prst="rect">
            <a:avLst/>
          </a:prstGeom>
        </p:spPr>
      </p:pic>
      <p:pic>
        <p:nvPicPr>
          <p:cNvPr id="13" name="Picture 12" descr="eu_flag_co_funded_pos_[rgb]_right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67600" y="152400"/>
            <a:ext cx="1676400" cy="4095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3328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514600"/>
            <a:ext cx="8229600" cy="749300"/>
          </a:xfrm>
        </p:spPr>
        <p:txBody>
          <a:bodyPr>
            <a:normAutofit fontScale="90000"/>
          </a:bodyPr>
          <a:lstStyle/>
          <a:p>
            <a:r>
              <a:rPr lang="sr-Latn-RS" sz="4900" dirty="0" smtClean="0">
                <a:solidFill>
                  <a:srgbClr val="419182"/>
                </a:solidFill>
                <a:latin typeface="Book Antiqua" panose="02040602050305030304" pitchFamily="18" charset="0"/>
              </a:rPr>
              <a:t>How to spend the rest of NatRisk money?</a:t>
            </a:r>
            <a:r>
              <a:rPr lang="nl-BE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nl-BE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</a:br>
            <a:endParaRPr lang="bs-Latn-BA" dirty="0">
              <a:solidFill>
                <a:srgbClr val="419182"/>
              </a:solidFill>
              <a:latin typeface="Book Antiqua" panose="0204060205030503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723900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981200" y="152400"/>
            <a:ext cx="5562600" cy="380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Development of master curricula for natural disasters risk management in Western Balkan countries</a:t>
            </a:r>
            <a:endParaRPr lang="bs-Latn-BA" sz="1400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pic>
        <p:nvPicPr>
          <p:cNvPr id="12" name="Picture 11" descr="final_colo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47800" cy="685800"/>
          </a:xfrm>
          <a:prstGeom prst="rect">
            <a:avLst/>
          </a:prstGeom>
        </p:spPr>
      </p:pic>
      <p:pic>
        <p:nvPicPr>
          <p:cNvPr id="13" name="Picture 12" descr="eu_flag_co_funded_pos_[rgb]_right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67600" y="152400"/>
            <a:ext cx="1676400" cy="409575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2971800" y="3962400"/>
            <a:ext cx="40559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"/>
            <a:r>
              <a:rPr lang="sr-Latn-RS" sz="4400" b="1" dirty="0" smtClean="0">
                <a:solidFill>
                  <a:srgbClr val="FF0000"/>
                </a:solidFill>
                <a:latin typeface="Book Antiqua" pitchFamily="18" charset="0"/>
              </a:rPr>
              <a:t>453,028.88 EUR</a:t>
            </a:r>
            <a:endParaRPr lang="en-US" sz="4400" b="1" dirty="0">
              <a:solidFill>
                <a:srgbClr val="FF0000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3328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14600"/>
            <a:ext cx="8229600" cy="1130300"/>
          </a:xfrm>
          <a:solidFill>
            <a:schemeClr val="tx2">
              <a:lumMod val="50000"/>
            </a:schemeClr>
          </a:solidFill>
          <a:ln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sr-Latn-RS" sz="4900" dirty="0" smtClean="0">
                <a:solidFill>
                  <a:srgbClr val="419182"/>
                </a:solidFill>
                <a:latin typeface="Book Antiqua" panose="02040602050305030304" pitchFamily="18" charset="0"/>
              </a:rPr>
              <a:t/>
            </a:r>
            <a:br>
              <a:rPr lang="sr-Latn-RS" sz="4900" dirty="0" smtClean="0">
                <a:solidFill>
                  <a:srgbClr val="419182"/>
                </a:solidFill>
                <a:latin typeface="Book Antiqua" panose="02040602050305030304" pitchFamily="18" charset="0"/>
              </a:rPr>
            </a:br>
            <a:r>
              <a:rPr lang="sr-Latn-RS" sz="49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10 % of HEI’s financing </a:t>
            </a:r>
            <a:r>
              <a:rPr lang="nl-BE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nl-BE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</a:br>
            <a:endParaRPr lang="bs-Latn-BA" dirty="0">
              <a:solidFill>
                <a:srgbClr val="419182"/>
              </a:solidFill>
              <a:latin typeface="Book Antiqua" panose="0204060205030503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723900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981200" y="152400"/>
            <a:ext cx="5562600" cy="380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Development of master curricula for natural disasters risk management in Western Balkan countries</a:t>
            </a:r>
            <a:endParaRPr lang="bs-Latn-BA" sz="1400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pic>
        <p:nvPicPr>
          <p:cNvPr id="12" name="Picture 11" descr="final_colo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47800" cy="685800"/>
          </a:xfrm>
          <a:prstGeom prst="rect">
            <a:avLst/>
          </a:prstGeom>
        </p:spPr>
      </p:pic>
      <p:pic>
        <p:nvPicPr>
          <p:cNvPr id="13" name="Picture 12" descr="eu_flag_co_funded_pos_[rgb]_right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67600" y="152400"/>
            <a:ext cx="1676400" cy="4095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3328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1616</TotalTime>
  <Words>826</Words>
  <Application>Microsoft Office PowerPoint</Application>
  <PresentationFormat>On-screen Show (4:3)</PresentationFormat>
  <Paragraphs>283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Development of master curricula for natural disasters risk management in Western Balkan countries</vt:lpstr>
      <vt:lpstr>NatRisk budget info</vt:lpstr>
      <vt:lpstr>Second installment from EACEA to the Project coordinator </vt:lpstr>
      <vt:lpstr>Financial report</vt:lpstr>
      <vt:lpstr>Special Mobility Strand</vt:lpstr>
      <vt:lpstr>Financial report</vt:lpstr>
      <vt:lpstr>WP7.3 Realization of mobilities – training weeks </vt:lpstr>
      <vt:lpstr>How to spend the rest of NatRisk money? </vt:lpstr>
      <vt:lpstr> 10 % of HEI’s financing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Strengthening of Internationalisation in B&amp;H Higher Education</dc:title>
  <dc:creator>user</dc:creator>
  <cp:lastModifiedBy>Milan</cp:lastModifiedBy>
  <cp:revision>152</cp:revision>
  <dcterms:created xsi:type="dcterms:W3CDTF">2006-08-16T00:00:00Z</dcterms:created>
  <dcterms:modified xsi:type="dcterms:W3CDTF">2019-03-15T23:10:12Z</dcterms:modified>
</cp:coreProperties>
</file>